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438" r:id="rId3"/>
    <p:sldId id="447" r:id="rId4"/>
    <p:sldId id="439" r:id="rId5"/>
    <p:sldId id="389" r:id="rId6"/>
    <p:sldId id="390" r:id="rId7"/>
    <p:sldId id="391" r:id="rId8"/>
    <p:sldId id="441" r:id="rId9"/>
    <p:sldId id="323" r:id="rId10"/>
    <p:sldId id="360" r:id="rId11"/>
    <p:sldId id="324" r:id="rId12"/>
    <p:sldId id="369" r:id="rId13"/>
    <p:sldId id="322" r:id="rId14"/>
    <p:sldId id="325" r:id="rId15"/>
    <p:sldId id="320" r:id="rId16"/>
    <p:sldId id="440" r:id="rId17"/>
    <p:sldId id="400" r:id="rId18"/>
    <p:sldId id="436" r:id="rId19"/>
    <p:sldId id="437" r:id="rId20"/>
    <p:sldId id="443" r:id="rId21"/>
    <p:sldId id="421" r:id="rId22"/>
    <p:sldId id="445" r:id="rId23"/>
    <p:sldId id="444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LMnkT/eUkOXwZj++2/hbA==" hashData="EXTcOTXtXreWJQwaofyaEXSKvTCgnWKuR6BbsxYYWihzmt/a+Mz8qAVTWu89MeULtGl9aXDnn3vlG4f50yahA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0" autoAdjust="0"/>
    <p:restoredTop sz="42393" autoAdjust="0"/>
  </p:normalViewPr>
  <p:slideViewPr>
    <p:cSldViewPr snapToGrid="0">
      <p:cViewPr varScale="1">
        <p:scale>
          <a:sx n="66" d="100"/>
          <a:sy n="66" d="100"/>
        </p:scale>
        <p:origin x="39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15318-AE82-4BE7-B31E-A62B0FFEE6AF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3B42F-07A2-4F74-84E0-A5C67E81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45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431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baseline="0" dirty="0">
              <a:latin typeface="Arial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22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CB957-2458-FE4F-945D-8C7A2F8FEF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2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034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62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379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43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133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40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51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91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AFEBC7-26FC-441D-AEBE-398228642B33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5BFCC-5127-4744-8B47-911CAFA111E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06783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6E621-E02E-49D5-BA98-95783897D2C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3B714-89B6-49DE-96ED-82B88F9F90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769136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E5231-24C4-4BAF-8F04-454A38725893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4D59-7263-468E-AF08-501DD4F777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65761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1434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A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336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51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F33E5-ECE0-4577-BADF-01EA1910290A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93929-1C37-49CE-96F0-670D2F0CFA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54674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6E621-E02E-49D5-BA98-95783897D2C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3B714-89B6-49DE-96ED-82B88F9F90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8280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9440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25,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88214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32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9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116A-6A9D-49E6-B3C6-4A4B3104F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BE446-7928-49FA-9C1B-210A8EB92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57747-CBCE-490F-969A-7EF27DF0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F87C-4B2A-44A6-B12A-91A69FE2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975ED-DA83-4AAD-B86B-28A07C3E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5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A80B-74A0-4224-975A-3E083185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F47C8-4349-446F-A812-30C594551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533-238C-4CEE-B5E5-11C80D08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A639-F0DF-4413-8021-8E248DA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F3E8A-9E14-439F-B089-B5CB9E54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CC542-CD3B-46CE-B426-4AAE87CF4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0898F-CD96-4D97-81C5-886199CB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4760-0CF9-4DED-8FD4-BAB20123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FBDA-F3AF-42C1-ABBD-1D4A0CD8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88121-550F-43AD-9849-B0FE01D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9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>
              <a:defRPr sz="5077" b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55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8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1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37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6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92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2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31651" y="5870288"/>
            <a:ext cx="3580093" cy="873637"/>
            <a:chOff x="1462322" y="4943310"/>
            <a:chExt cx="2685070" cy="757152"/>
          </a:xfrm>
        </p:grpSpPr>
        <p:sp>
          <p:nvSpPr>
            <p:cNvPr id="8" name="TextBox 7"/>
            <p:cNvSpPr txBox="1"/>
            <p:nvPr/>
          </p:nvSpPr>
          <p:spPr>
            <a:xfrm>
              <a:off x="1462322" y="4943310"/>
              <a:ext cx="1056059" cy="75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77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5" y="5004866"/>
              <a:ext cx="1414907" cy="634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2077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6" y="5966404"/>
            <a:ext cx="838861" cy="7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367"/>
            <a:ext cx="10972799" cy="693322"/>
          </a:xfrm>
        </p:spPr>
        <p:txBody>
          <a:bodyPr>
            <a:noAutofit/>
          </a:bodyPr>
          <a:lstStyle>
            <a:lvl1pPr>
              <a:defRPr sz="4615" b="1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0972800" cy="49646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16945" y="6292195"/>
            <a:ext cx="1982844" cy="447558"/>
            <a:chOff x="1714710" y="5004867"/>
            <a:chExt cx="2431536" cy="1464924"/>
          </a:xfrm>
        </p:grpSpPr>
        <p:sp>
          <p:nvSpPr>
            <p:cNvPr id="10" name="TextBox 9"/>
            <p:cNvSpPr txBox="1"/>
            <p:nvPr/>
          </p:nvSpPr>
          <p:spPr>
            <a:xfrm>
              <a:off x="1714710" y="5004867"/>
              <a:ext cx="906994" cy="146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8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2484" y="5004867"/>
              <a:ext cx="1413762" cy="1464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885512"/>
            <a:ext cx="2481943" cy="94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3" name="Rectangle 12"/>
          <p:cNvSpPr/>
          <p:nvPr userDrawn="1"/>
        </p:nvSpPr>
        <p:spPr>
          <a:xfrm>
            <a:off x="2481943" y="885330"/>
            <a:ext cx="9710057" cy="94957"/>
          </a:xfrm>
          <a:prstGeom prst="rect">
            <a:avLst/>
          </a:prstGeom>
          <a:solidFill>
            <a:srgbClr val="E7AC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</p:spTree>
    <p:extLst>
      <p:ext uri="{BB962C8B-B14F-4D97-AF65-F5344CB8AC3E}">
        <p14:creationId xmlns:p14="http://schemas.microsoft.com/office/powerpoint/2010/main" val="237820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615" b="1" cap="all">
                <a:solidFill>
                  <a:srgbClr val="036DB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308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527517" indent="0">
              <a:buNone/>
              <a:defRPr sz="2077">
                <a:solidFill>
                  <a:schemeClr val="tx1">
                    <a:tint val="75000"/>
                  </a:schemeClr>
                </a:solidFill>
              </a:defRPr>
            </a:lvl2pPr>
            <a:lvl3pPr marL="1055035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3pPr>
            <a:lvl4pPr marL="158255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4pPr>
            <a:lvl5pPr marL="211006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5pPr>
            <a:lvl6pPr marL="2637587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6pPr>
            <a:lvl7pPr marL="316510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7pPr>
            <a:lvl8pPr marL="369262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8pPr>
            <a:lvl9pPr marL="422013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116945" y="6292195"/>
            <a:ext cx="1982844" cy="447558"/>
            <a:chOff x="1714710" y="5004867"/>
            <a:chExt cx="2431536" cy="1464924"/>
          </a:xfrm>
        </p:grpSpPr>
        <p:sp>
          <p:nvSpPr>
            <p:cNvPr id="8" name="TextBox 7"/>
            <p:cNvSpPr txBox="1"/>
            <p:nvPr/>
          </p:nvSpPr>
          <p:spPr>
            <a:xfrm>
              <a:off x="1714710" y="5004867"/>
              <a:ext cx="906994" cy="146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8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4" y="5004867"/>
              <a:ext cx="1413762" cy="1464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01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6917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2"/>
            <a:ext cx="5389033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3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23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20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692"/>
            </a:lvl1pPr>
            <a:lvl2pPr>
              <a:defRPr sz="3231"/>
            </a:lvl2pPr>
            <a:lvl3pPr>
              <a:defRPr sz="2769"/>
            </a:lvl3pPr>
            <a:lvl4pPr>
              <a:defRPr sz="2308"/>
            </a:lvl4pPr>
            <a:lvl5pPr>
              <a:defRPr sz="2308"/>
            </a:lvl5pPr>
            <a:lvl6pPr>
              <a:defRPr sz="2308"/>
            </a:lvl6pPr>
            <a:lvl7pPr>
              <a:defRPr sz="2308"/>
            </a:lvl7pPr>
            <a:lvl8pPr>
              <a:defRPr sz="2308"/>
            </a:lvl8pPr>
            <a:lvl9pPr>
              <a:defRPr sz="23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B0B-7D7A-4DBB-9099-112F7BE6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DFB1-13E0-4DCC-91CB-AC72279A3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50BB3-2AEA-4F5E-BD7B-57EC182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0BE73-5904-41AD-A8F1-1128B8C9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8BDB-38E5-43C5-B81F-FB138EB1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692"/>
            </a:lvl1pPr>
            <a:lvl2pPr marL="527517" indent="0">
              <a:buNone/>
              <a:defRPr sz="3231"/>
            </a:lvl2pPr>
            <a:lvl3pPr marL="1055035" indent="0">
              <a:buNone/>
              <a:defRPr sz="2769"/>
            </a:lvl3pPr>
            <a:lvl4pPr marL="1582552" indent="0">
              <a:buNone/>
              <a:defRPr sz="2308"/>
            </a:lvl4pPr>
            <a:lvl5pPr marL="2110069" indent="0">
              <a:buNone/>
              <a:defRPr sz="2308"/>
            </a:lvl5pPr>
            <a:lvl6pPr marL="2637587" indent="0">
              <a:buNone/>
              <a:defRPr sz="2308"/>
            </a:lvl6pPr>
            <a:lvl7pPr marL="3165104" indent="0">
              <a:buNone/>
              <a:defRPr sz="2308"/>
            </a:lvl7pPr>
            <a:lvl8pPr marL="3692622" indent="0">
              <a:buNone/>
              <a:defRPr sz="2308"/>
            </a:lvl8pPr>
            <a:lvl9pPr marL="4220139" indent="0">
              <a:buNone/>
              <a:defRPr sz="230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4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2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46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146050"/>
            <a:ext cx="11013016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6" y="1125538"/>
            <a:ext cx="5412316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4197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439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978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146050"/>
            <a:ext cx="11013016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286" y="1125539"/>
            <a:ext cx="11027833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286" y="3757613"/>
            <a:ext cx="11027833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8E13C4E-75B7-4370-AFAC-ABEED847814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209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3084-FC0E-4B79-AA6F-A2743CE8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014BD-0131-45F9-9A63-D645A243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2AD46-66A9-44B0-8B35-AEFE1D15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AE9D-8A11-4CCA-9CA0-D8DA6686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048E0-32F3-4335-92D5-5AB140D8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3283-B566-4C61-9501-DD268C84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BBDD-2292-4060-96F4-278DA6286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76CE3-3CBF-4792-B386-FED75D41B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DC4-88BF-4EE4-AA0E-9A2614D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C969C-974D-4C80-BA0F-F10AA468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5CC36-75C5-463B-B806-DAEE4D89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02FA-E686-4836-9B86-3C3C2E96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FA7F8-6550-48E1-913D-4EB481D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C551D-9194-4044-AA3C-BC81843DB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BC659-84C6-4E07-B732-EBA0B5605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EA8FB-0221-4153-9560-295D60FC0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88D9C-5830-4EF0-8E40-302DBE34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93ABB-5A6D-4D7D-9648-15B84554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6492D-6BEC-4DCD-8CA5-69B55055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1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7D9B-A8BB-419F-9D0F-20A5A496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8F17-D498-4B14-909E-3F05C686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B195C-BAB3-4722-9D93-0E2CF925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4F09C-DE61-4C9A-BD52-184E7D6D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6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46BC0-4F0D-42FD-992A-810EE255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9763-5ADA-4682-8C1D-69710DFD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5347F-65DA-461A-B249-BFBC765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571F-F0DB-474C-B8CC-45588135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EF24-F3FB-49ED-9F6D-49F4B27C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80773-962D-40FF-88DA-CE3AA964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A267-F389-4BA7-A4BB-A7B3C4DB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196A4-35AF-4B0B-8F1B-58E502F0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71A4-F888-4C1D-9473-3D4FD346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65D1-D380-4DFC-99D0-71615301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135DA-4E3D-405D-B612-2E065C2AA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2330-DC37-4D9B-8769-48014020D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9B3DB-B607-4D11-9D8E-8AB1CD43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8BC9C-41E1-4131-9190-3ED588A7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E1A2-7300-4415-973F-69347850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37B9F-FA4F-45D9-AB7C-540A52CB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902AC-7F5F-4195-B9B2-3D82416E1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84E34-C9EA-43DE-B5AB-72D1EA036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58E6-98DD-4FB2-8D71-849F22EEAE0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8039-233E-4441-B55C-BC1B880C7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F3FF3-3729-400E-A7D6-118127E8B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1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4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527517" rtl="0" eaLnBrk="1" latinLnBrk="0" hangingPunct="1">
        <a:spcBef>
          <a:spcPct val="0"/>
        </a:spcBef>
        <a:buNone/>
        <a:defRPr sz="50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638" indent="-395638" algn="l" defTabSz="527517" rtl="0" eaLnBrk="1" latinLnBrk="0" hangingPunct="1">
        <a:spcBef>
          <a:spcPct val="20000"/>
        </a:spcBef>
        <a:buFont typeface="Arial"/>
        <a:buChar char="•"/>
        <a:defRPr sz="3692" kern="1200">
          <a:solidFill>
            <a:schemeClr val="tx1"/>
          </a:solidFill>
          <a:latin typeface="+mn-lt"/>
          <a:ea typeface="+mn-ea"/>
          <a:cs typeface="+mn-cs"/>
        </a:defRPr>
      </a:lvl1pPr>
      <a:lvl2pPr marL="857216" indent="-329698" algn="l" defTabSz="527517" rtl="0" eaLnBrk="1" latinLnBrk="0" hangingPunct="1">
        <a:spcBef>
          <a:spcPct val="20000"/>
        </a:spcBef>
        <a:buFont typeface="Arial"/>
        <a:buChar char="–"/>
        <a:defRPr sz="3231" kern="1200">
          <a:solidFill>
            <a:schemeClr val="tx1"/>
          </a:solidFill>
          <a:latin typeface="+mn-lt"/>
          <a:ea typeface="+mn-ea"/>
          <a:cs typeface="+mn-cs"/>
        </a:defRPr>
      </a:lvl2pPr>
      <a:lvl3pPr marL="1318793" indent="-263759" algn="l" defTabSz="527517" rtl="0" eaLnBrk="1" latinLnBrk="0" hangingPunct="1">
        <a:spcBef>
          <a:spcPct val="20000"/>
        </a:spcBef>
        <a:buFont typeface="Arial"/>
        <a:buChar char="•"/>
        <a:defRPr sz="2769" kern="1200">
          <a:solidFill>
            <a:schemeClr val="tx1"/>
          </a:solidFill>
          <a:latin typeface="+mn-lt"/>
          <a:ea typeface="+mn-ea"/>
          <a:cs typeface="+mn-cs"/>
        </a:defRPr>
      </a:lvl3pPr>
      <a:lvl4pPr marL="1846311" indent="-263759" algn="l" defTabSz="527517" rtl="0" eaLnBrk="1" latinLnBrk="0" hangingPunct="1">
        <a:spcBef>
          <a:spcPct val="20000"/>
        </a:spcBef>
        <a:buFont typeface="Arial"/>
        <a:buChar char="–"/>
        <a:defRPr sz="2308" kern="1200">
          <a:solidFill>
            <a:schemeClr val="tx1"/>
          </a:solidFill>
          <a:latin typeface="+mn-lt"/>
          <a:ea typeface="+mn-ea"/>
          <a:cs typeface="+mn-cs"/>
        </a:defRPr>
      </a:lvl4pPr>
      <a:lvl5pPr marL="2373828" indent="-263759" algn="l" defTabSz="527517" rtl="0" eaLnBrk="1" latinLnBrk="0" hangingPunct="1">
        <a:spcBef>
          <a:spcPct val="20000"/>
        </a:spcBef>
        <a:buFont typeface="Arial"/>
        <a:buChar char="»"/>
        <a:defRPr sz="2308" kern="1200">
          <a:solidFill>
            <a:schemeClr val="tx1"/>
          </a:solidFill>
          <a:latin typeface="+mn-lt"/>
          <a:ea typeface="+mn-ea"/>
          <a:cs typeface="+mn-cs"/>
        </a:defRPr>
      </a:lvl5pPr>
      <a:lvl6pPr marL="2901345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6pPr>
      <a:lvl7pPr marL="3428863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7pPr>
      <a:lvl8pPr marL="3956380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8pPr>
      <a:lvl9pPr marL="4483898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1pPr>
      <a:lvl2pPr marL="52751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2pPr>
      <a:lvl3pPr marL="1055035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3pPr>
      <a:lvl4pPr marL="158255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4pPr>
      <a:lvl5pPr marL="211006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5pPr>
      <a:lvl6pPr marL="263758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6pPr>
      <a:lvl7pPr marL="3165104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7pPr>
      <a:lvl8pPr marL="369262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8pPr>
      <a:lvl9pPr marL="422013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perso.club-internet.fr/rene.balderacchi/illustrations/Pentium%2001.jpg&amp;imgrefurl=http://perso.club-internet.fr/rene.balderacchi/illustrations/illustrations.htm&amp;h=600&amp;w=800&amp;sz=42&amp;tbnid=URrICCprGsAJ:&amp;tbnh=106&amp;tbnw=141&amp;start=1&amp;prev=/images?q=pentium&amp;hl=en&amp;lr=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hyperlink" Target="http://images.google.com/imgres?imgurl=http://www.computersciencelab.com/ComputerHistory/HtmlHelp/Images/IC.jpg&amp;imgrefurl=http://www.computersciencelab.com/ComputerHistory/History.htm&amp;h=800&amp;w=497&amp;sz=78&amp;tbnid=Y8aZdI4fIgoJ:&amp;tbnh=141&amp;tbnw=88&amp;start=14&amp;prev=/images?q=integrated+circuit+size&amp;hl=en&amp;lr=" TargetMode="Externa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21306" y="2283425"/>
            <a:ext cx="6749390" cy="1337880"/>
          </a:xfrm>
        </p:spPr>
        <p:txBody>
          <a:bodyPr>
            <a:noAutofit/>
          </a:bodyPr>
          <a:lstStyle/>
          <a:p>
            <a: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1. </a:t>
            </a:r>
            <a:b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Architecture &amp; </a:t>
            </a:r>
            <a:r>
              <a:rPr lang="en-US" sz="323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Overview (1)</a:t>
            </a:r>
            <a:endParaRPr lang="en-US" sz="323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54900" y="3977845"/>
            <a:ext cx="4682197" cy="543419"/>
          </a:xfrm>
        </p:spPr>
        <p:txBody>
          <a:bodyPr>
            <a:normAutofit/>
          </a:bodyPr>
          <a:lstStyle/>
          <a:p>
            <a:r>
              <a:rPr lang="en-US" sz="23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Haonan Wang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F43C-CADD-4F87-B267-C70926930DCF}"/>
              </a:ext>
            </a:extLst>
          </p:cNvPr>
          <p:cNvSpPr txBox="1"/>
          <p:nvPr/>
        </p:nvSpPr>
        <p:spPr>
          <a:xfrm>
            <a:off x="826525" y="637428"/>
            <a:ext cx="5654662" cy="94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CMPE 200 </a:t>
            </a:r>
            <a:b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Architecture &amp; Design</a:t>
            </a:r>
            <a:endParaRPr lang="en-US" sz="27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85" y="1433245"/>
            <a:ext cx="3674253" cy="45294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7" y="1161318"/>
            <a:ext cx="3754407" cy="2111853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2386916" y="2991197"/>
            <a:ext cx="3414269" cy="290887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98829" y="1444122"/>
            <a:ext cx="204489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625777"/>
            <a:ext cx="527538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527517"/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http://www.anandtech.com/show/8562/chipworks-a8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2B484-541A-49AF-BBDC-E941ED5BA1A8}"/>
              </a:ext>
            </a:extLst>
          </p:cNvPr>
          <p:cNvSpPr txBox="1"/>
          <p:nvPr/>
        </p:nvSpPr>
        <p:spPr>
          <a:xfrm>
            <a:off x="288837" y="5214978"/>
            <a:ext cx="5032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What is the advantage of having them in the same package?</a:t>
            </a:r>
            <a:endParaRPr lang="en-US" sz="2800" b="1" dirty="0">
              <a:solidFill>
                <a:srgbClr val="00B05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5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Pentium%252001">
            <a:hlinkClick r:id="rId3" invalidUrl="http://images.google.com/imgres?imgurl=http://perso.club-internet.fr/rene.balderacchi/illustrations/Pentium 01.jpg&amp;imgrefurl=http://perso.club-internet.fr/rene.balderacchi/illustrations/illustrations.htm&amp;h=600&amp;w=800&amp;sz=42&amp;tbnid=URrICCprGsAJ:&amp;tbnh=106&amp;tbnw=141&amp;start=1&amp;prev=/images?q=pentium&amp;hl=en&amp;lr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353" y="4517202"/>
            <a:ext cx="21336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92" dirty="0"/>
              <a:t>Electronic Components’ Point of view</a:t>
            </a:r>
          </a:p>
        </p:txBody>
      </p:sp>
      <p:pic>
        <p:nvPicPr>
          <p:cNvPr id="32800" name="Picture 4" descr="IC">
            <a:hlinkClick r:id="rId5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89" y="4586228"/>
            <a:ext cx="1025769" cy="1643563"/>
          </a:xfrm>
        </p:spPr>
      </p:pic>
      <p:sp>
        <p:nvSpPr>
          <p:cNvPr id="3277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14753" y="1196271"/>
            <a:ext cx="6348039" cy="2971067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</a:p>
          <a:p>
            <a:pPr lvl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3-terminal device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Gate input:  the control input;  its voltage determines whether current can flow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Source &amp; Drain: terminals that current flows from/to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Many transistors can be fabricated on one piece of silicon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(i.e. an integrated chip, IC)</a:t>
            </a:r>
          </a:p>
        </p:txBody>
      </p:sp>
      <p:grpSp>
        <p:nvGrpSpPr>
          <p:cNvPr id="32773" name="Group 6"/>
          <p:cNvGrpSpPr>
            <a:grpSpLocks/>
          </p:cNvGrpSpPr>
          <p:nvPr/>
        </p:nvGrpSpPr>
        <p:grpSpPr bwMode="auto">
          <a:xfrm>
            <a:off x="7924800" y="1728938"/>
            <a:ext cx="1066800" cy="457200"/>
            <a:chOff x="3984" y="2928"/>
            <a:chExt cx="672" cy="384"/>
          </a:xfrm>
        </p:grpSpPr>
        <p:sp>
          <p:nvSpPr>
            <p:cNvPr id="32812" name="Line 7"/>
            <p:cNvSpPr>
              <a:spLocks noChangeShapeType="1"/>
            </p:cNvSpPr>
            <p:nvPr/>
          </p:nvSpPr>
          <p:spPr bwMode="auto">
            <a:xfrm>
              <a:off x="3984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3" name="Line 8"/>
            <p:cNvSpPr>
              <a:spLocks noChangeShapeType="1"/>
            </p:cNvSpPr>
            <p:nvPr/>
          </p:nvSpPr>
          <p:spPr bwMode="auto">
            <a:xfrm>
              <a:off x="4656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4" name="Line 9"/>
            <p:cNvSpPr>
              <a:spLocks noChangeShapeType="1"/>
            </p:cNvSpPr>
            <p:nvPr/>
          </p:nvSpPr>
          <p:spPr bwMode="auto">
            <a:xfrm>
              <a:off x="4320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487" name="Text Box 10"/>
          <p:cNvSpPr txBox="1">
            <a:spLocks noChangeArrowheads="1"/>
          </p:cNvSpPr>
          <p:nvPr/>
        </p:nvSpPr>
        <p:spPr bwMode="auto">
          <a:xfrm>
            <a:off x="9854313" y="1271738"/>
            <a:ext cx="1066800" cy="523220"/>
          </a:xfrm>
          <a:prstGeom prst="rect">
            <a:avLst/>
          </a:prstGeom>
          <a:gradFill rotWithShape="1">
            <a:gsLst>
              <a:gs pos="0">
                <a:srgbClr val="A4A4A4"/>
              </a:gs>
              <a:gs pos="80000">
                <a:srgbClr val="D6D6D6"/>
              </a:gs>
              <a:gs pos="100000">
                <a:srgbClr val="D7D7D7"/>
              </a:gs>
            </a:gsLst>
            <a:lin ang="16200000"/>
          </a:gradFill>
          <a:ln w="9525">
            <a:solidFill>
              <a:srgbClr val="D8D8D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srgbClr val="FFFFFF"/>
                </a:solidFill>
              </a:rPr>
              <a:t>Transistor is ‘on’</a:t>
            </a: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7696200" y="2186138"/>
            <a:ext cx="1524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9" name="Text Box 12"/>
          <p:cNvSpPr txBox="1">
            <a:spLocks noChangeArrowheads="1"/>
          </p:cNvSpPr>
          <p:nvPr/>
        </p:nvSpPr>
        <p:spPr bwMode="auto">
          <a:xfrm>
            <a:off x="9860866" y="2977487"/>
            <a:ext cx="1066800" cy="523220"/>
          </a:xfrm>
          <a:prstGeom prst="rect">
            <a:avLst/>
          </a:prstGeom>
          <a:gradFill rotWithShape="1">
            <a:gsLst>
              <a:gs pos="0">
                <a:srgbClr val="A4A4A4"/>
              </a:gs>
              <a:gs pos="80000">
                <a:srgbClr val="D6D6D6"/>
              </a:gs>
              <a:gs pos="100000">
                <a:srgbClr val="D7D7D7"/>
              </a:gs>
            </a:gsLst>
            <a:lin ang="16200000"/>
          </a:gradFill>
          <a:ln w="9525">
            <a:solidFill>
              <a:srgbClr val="D8D8D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>
                <a:solidFill>
                  <a:srgbClr val="FFFFFF"/>
                </a:solidFill>
              </a:rPr>
              <a:t>Transistor is ‘off’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924800" y="1119339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Gate</a:t>
            </a:r>
            <a:br>
              <a:rPr lang="en-US" altLang="en-US" sz="1200" b="1">
                <a:solidFill>
                  <a:prstClr val="black"/>
                </a:solidFill>
              </a:rPr>
            </a:br>
            <a:r>
              <a:rPr lang="en-US" altLang="en-US" sz="1200" b="1">
                <a:solidFill>
                  <a:srgbClr val="1F497D"/>
                </a:solidFill>
              </a:rPr>
              <a:t>+5V</a:t>
            </a:r>
          </a:p>
        </p:txBody>
      </p:sp>
      <p:sp>
        <p:nvSpPr>
          <p:cNvPr id="32778" name="Text Box 14"/>
          <p:cNvSpPr txBox="1">
            <a:spLocks noChangeArrowheads="1"/>
          </p:cNvSpPr>
          <p:nvPr/>
        </p:nvSpPr>
        <p:spPr bwMode="auto">
          <a:xfrm>
            <a:off x="7391400" y="150033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Source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779" name="Text Box 15"/>
          <p:cNvSpPr txBox="1">
            <a:spLocks noChangeArrowheads="1"/>
          </p:cNvSpPr>
          <p:nvPr/>
        </p:nvSpPr>
        <p:spPr bwMode="auto">
          <a:xfrm>
            <a:off x="8534400" y="150033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prstClr val="black"/>
                </a:solidFill>
              </a:rPr>
              <a:t>Drain</a:t>
            </a:r>
            <a:br>
              <a:rPr lang="en-US" altLang="en-US" sz="1200" b="1" dirty="0">
                <a:solidFill>
                  <a:prstClr val="black"/>
                </a:solidFill>
              </a:rPr>
            </a:b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2780" name="Oval 16"/>
          <p:cNvSpPr>
            <a:spLocks noChangeArrowheads="1"/>
          </p:cNvSpPr>
          <p:nvPr/>
        </p:nvSpPr>
        <p:spPr bwMode="auto">
          <a:xfrm>
            <a:off x="79248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1" name="Oval 17"/>
          <p:cNvSpPr>
            <a:spLocks noChangeArrowheads="1"/>
          </p:cNvSpPr>
          <p:nvPr/>
        </p:nvSpPr>
        <p:spPr bwMode="auto">
          <a:xfrm>
            <a:off x="82296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2" name="Oval 18"/>
          <p:cNvSpPr>
            <a:spLocks noChangeArrowheads="1"/>
          </p:cNvSpPr>
          <p:nvPr/>
        </p:nvSpPr>
        <p:spPr bwMode="auto">
          <a:xfrm>
            <a:off x="85344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3" name="Oval 19"/>
          <p:cNvSpPr>
            <a:spLocks noChangeArrowheads="1"/>
          </p:cNvSpPr>
          <p:nvPr/>
        </p:nvSpPr>
        <p:spPr bwMode="auto">
          <a:xfrm>
            <a:off x="89154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4" name="Oval 20"/>
          <p:cNvSpPr>
            <a:spLocks noChangeArrowheads="1"/>
          </p:cNvSpPr>
          <p:nvPr/>
        </p:nvSpPr>
        <p:spPr bwMode="auto">
          <a:xfrm>
            <a:off x="9067800" y="1881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5" name="Oval 21"/>
          <p:cNvSpPr>
            <a:spLocks noChangeArrowheads="1"/>
          </p:cNvSpPr>
          <p:nvPr/>
        </p:nvSpPr>
        <p:spPr bwMode="auto">
          <a:xfrm>
            <a:off x="7696200" y="1881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6" name="Text Box 22"/>
          <p:cNvSpPr txBox="1">
            <a:spLocks noChangeArrowheads="1"/>
          </p:cNvSpPr>
          <p:nvPr/>
        </p:nvSpPr>
        <p:spPr bwMode="auto">
          <a:xfrm>
            <a:off x="9625713" y="1855939"/>
            <a:ext cx="1447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srgbClr val="1F497D"/>
                </a:solidFill>
              </a:rPr>
              <a:t>High voltage at gate allows current to flow between source and drain</a:t>
            </a:r>
          </a:p>
        </p:txBody>
      </p:sp>
      <p:grpSp>
        <p:nvGrpSpPr>
          <p:cNvPr id="32787" name="Group 23"/>
          <p:cNvGrpSpPr>
            <a:grpSpLocks/>
          </p:cNvGrpSpPr>
          <p:nvPr/>
        </p:nvGrpSpPr>
        <p:grpSpPr bwMode="auto">
          <a:xfrm>
            <a:off x="7931353" y="3490249"/>
            <a:ext cx="1066800" cy="457200"/>
            <a:chOff x="3984" y="2928"/>
            <a:chExt cx="672" cy="384"/>
          </a:xfrm>
        </p:grpSpPr>
        <p:sp>
          <p:nvSpPr>
            <p:cNvPr id="32809" name="Line 24"/>
            <p:cNvSpPr>
              <a:spLocks noChangeShapeType="1"/>
            </p:cNvSpPr>
            <p:nvPr/>
          </p:nvSpPr>
          <p:spPr bwMode="auto">
            <a:xfrm>
              <a:off x="3984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0" name="Line 25"/>
            <p:cNvSpPr>
              <a:spLocks noChangeShapeType="1"/>
            </p:cNvSpPr>
            <p:nvPr/>
          </p:nvSpPr>
          <p:spPr bwMode="auto">
            <a:xfrm>
              <a:off x="4656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1" name="Line 26"/>
            <p:cNvSpPr>
              <a:spLocks noChangeShapeType="1"/>
            </p:cNvSpPr>
            <p:nvPr/>
          </p:nvSpPr>
          <p:spPr bwMode="auto">
            <a:xfrm>
              <a:off x="4320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788" name="Rectangle 27"/>
          <p:cNvSpPr>
            <a:spLocks noChangeArrowheads="1"/>
          </p:cNvSpPr>
          <p:nvPr/>
        </p:nvSpPr>
        <p:spPr bwMode="auto">
          <a:xfrm>
            <a:off x="7702753" y="3947449"/>
            <a:ext cx="152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789" name="Text Box 28"/>
          <p:cNvSpPr txBox="1">
            <a:spLocks noChangeArrowheads="1"/>
          </p:cNvSpPr>
          <p:nvPr/>
        </p:nvSpPr>
        <p:spPr bwMode="auto">
          <a:xfrm>
            <a:off x="7931353" y="28806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Gate</a:t>
            </a:r>
            <a:br>
              <a:rPr lang="en-US" altLang="en-US" sz="1200" b="1">
                <a:solidFill>
                  <a:prstClr val="black"/>
                </a:solidFill>
              </a:rPr>
            </a:br>
            <a:r>
              <a:rPr lang="en-US" altLang="en-US" sz="1200" b="1">
                <a:solidFill>
                  <a:srgbClr val="1F497D"/>
                </a:solidFill>
              </a:rPr>
              <a:t>0V</a:t>
            </a:r>
          </a:p>
        </p:txBody>
      </p:sp>
      <p:sp>
        <p:nvSpPr>
          <p:cNvPr id="32790" name="Text Box 29"/>
          <p:cNvSpPr txBox="1">
            <a:spLocks noChangeArrowheads="1"/>
          </p:cNvSpPr>
          <p:nvPr/>
        </p:nvSpPr>
        <p:spPr bwMode="auto">
          <a:xfrm>
            <a:off x="8464753" y="32616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Drain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791" name="Oval 30"/>
          <p:cNvSpPr>
            <a:spLocks noChangeArrowheads="1"/>
          </p:cNvSpPr>
          <p:nvPr/>
        </p:nvSpPr>
        <p:spPr bwMode="auto">
          <a:xfrm>
            <a:off x="7702753" y="3642649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92" name="Text Box 31"/>
          <p:cNvSpPr txBox="1">
            <a:spLocks noChangeArrowheads="1"/>
          </p:cNvSpPr>
          <p:nvPr/>
        </p:nvSpPr>
        <p:spPr bwMode="auto">
          <a:xfrm>
            <a:off x="9632266" y="3622013"/>
            <a:ext cx="1447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srgbClr val="1F497D"/>
                </a:solidFill>
              </a:rPr>
              <a:t>Low voltage at gate prevents current from flowing between drain and source</a:t>
            </a:r>
          </a:p>
        </p:txBody>
      </p:sp>
      <p:sp>
        <p:nvSpPr>
          <p:cNvPr id="32793" name="Oval 32"/>
          <p:cNvSpPr>
            <a:spLocks noChangeArrowheads="1"/>
          </p:cNvSpPr>
          <p:nvPr/>
        </p:nvSpPr>
        <p:spPr bwMode="auto">
          <a:xfrm>
            <a:off x="7778953" y="3718849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94" name="Line 33"/>
          <p:cNvSpPr>
            <a:spLocks noChangeShapeType="1"/>
          </p:cNvSpPr>
          <p:nvPr/>
        </p:nvSpPr>
        <p:spPr bwMode="auto">
          <a:xfrm>
            <a:off x="7924800" y="2262338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5" name="Line 34"/>
          <p:cNvSpPr>
            <a:spLocks noChangeShapeType="1"/>
          </p:cNvSpPr>
          <p:nvPr/>
        </p:nvSpPr>
        <p:spPr bwMode="auto">
          <a:xfrm>
            <a:off x="8159953" y="4023649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6" name="Line 35"/>
          <p:cNvSpPr>
            <a:spLocks noChangeShapeType="1"/>
          </p:cNvSpPr>
          <p:nvPr/>
        </p:nvSpPr>
        <p:spPr bwMode="auto">
          <a:xfrm flipV="1">
            <a:off x="8159953" y="4023649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7" name="Text Box 36"/>
          <p:cNvSpPr txBox="1">
            <a:spLocks noChangeArrowheads="1"/>
          </p:cNvSpPr>
          <p:nvPr/>
        </p:nvSpPr>
        <p:spPr bwMode="auto">
          <a:xfrm>
            <a:off x="8382000" y="2368703"/>
            <a:ext cx="1066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prstClr val="black"/>
                </a:solidFill>
              </a:rPr>
              <a:t>Silicon</a:t>
            </a:r>
          </a:p>
        </p:txBody>
      </p:sp>
      <p:sp>
        <p:nvSpPr>
          <p:cNvPr id="32798" name="Text Box 37"/>
          <p:cNvSpPr txBox="1">
            <a:spLocks noChangeArrowheads="1"/>
          </p:cNvSpPr>
          <p:nvPr/>
        </p:nvSpPr>
        <p:spPr bwMode="auto">
          <a:xfrm>
            <a:off x="8388553" y="4023650"/>
            <a:ext cx="1066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Silicon</a:t>
            </a:r>
          </a:p>
        </p:txBody>
      </p:sp>
      <p:sp>
        <p:nvSpPr>
          <p:cNvPr id="32799" name="Text Box 38"/>
          <p:cNvSpPr txBox="1">
            <a:spLocks noChangeArrowheads="1"/>
          </p:cNvSpPr>
          <p:nvPr/>
        </p:nvSpPr>
        <p:spPr bwMode="auto">
          <a:xfrm>
            <a:off x="7397953" y="326165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Source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801" name="Text Box 6"/>
          <p:cNvSpPr txBox="1">
            <a:spLocks noChangeArrowheads="1"/>
          </p:cNvSpPr>
          <p:nvPr/>
        </p:nvSpPr>
        <p:spPr bwMode="auto">
          <a:xfrm>
            <a:off x="2716924" y="4896644"/>
            <a:ext cx="1905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prstClr val="black"/>
                </a:solidFill>
              </a:rPr>
              <a:t>Actual silicon wafer is quite small but can contain several billion transistors</a:t>
            </a:r>
          </a:p>
        </p:txBody>
      </p:sp>
      <p:sp>
        <p:nvSpPr>
          <p:cNvPr id="32802" name="Text Box 7"/>
          <p:cNvSpPr txBox="1">
            <a:spLocks noChangeArrowheads="1"/>
          </p:cNvSpPr>
          <p:nvPr/>
        </p:nvSpPr>
        <p:spPr bwMode="auto">
          <a:xfrm>
            <a:off x="7391400" y="4798925"/>
            <a:ext cx="1905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prstClr val="black"/>
                </a:solidFill>
              </a:rPr>
              <a:t>Silicon wafer is then packaged to form the chips we are familiar with</a:t>
            </a:r>
          </a:p>
        </p:txBody>
      </p:sp>
      <p:sp>
        <p:nvSpPr>
          <p:cNvPr id="32803" name="Line 8"/>
          <p:cNvSpPr>
            <a:spLocks noChangeShapeType="1"/>
          </p:cNvSpPr>
          <p:nvPr/>
        </p:nvSpPr>
        <p:spPr bwMode="auto">
          <a:xfrm>
            <a:off x="1497724" y="4695402"/>
            <a:ext cx="533400" cy="180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804" name="Text Box 9"/>
          <p:cNvSpPr txBox="1">
            <a:spLocks noChangeArrowheads="1"/>
          </p:cNvSpPr>
          <p:nvPr/>
        </p:nvSpPr>
        <p:spPr bwMode="auto">
          <a:xfrm>
            <a:off x="354724" y="4466801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Integrated Circuit</a:t>
            </a:r>
          </a:p>
        </p:txBody>
      </p:sp>
      <p:sp>
        <p:nvSpPr>
          <p:cNvPr id="32805" name="Rectangle 42"/>
          <p:cNvSpPr>
            <a:spLocks noChangeArrowheads="1"/>
          </p:cNvSpPr>
          <p:nvPr/>
        </p:nvSpPr>
        <p:spPr bwMode="auto">
          <a:xfrm>
            <a:off x="8153400" y="2109938"/>
            <a:ext cx="609600" cy="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6" name="Rectangle 43"/>
          <p:cNvSpPr>
            <a:spLocks noChangeArrowheads="1"/>
          </p:cNvSpPr>
          <p:nvPr/>
        </p:nvSpPr>
        <p:spPr bwMode="auto">
          <a:xfrm>
            <a:off x="8153400" y="2033738"/>
            <a:ext cx="609600" cy="76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7" name="Rectangle 44"/>
          <p:cNvSpPr>
            <a:spLocks noChangeArrowheads="1"/>
          </p:cNvSpPr>
          <p:nvPr/>
        </p:nvSpPr>
        <p:spPr bwMode="auto">
          <a:xfrm>
            <a:off x="8159953" y="3871249"/>
            <a:ext cx="609600" cy="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8" name="Rectangle 45"/>
          <p:cNvSpPr>
            <a:spLocks noChangeArrowheads="1"/>
          </p:cNvSpPr>
          <p:nvPr/>
        </p:nvSpPr>
        <p:spPr bwMode="auto">
          <a:xfrm>
            <a:off x="8159953" y="3795049"/>
            <a:ext cx="609600" cy="76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E38FDA-6726-4CBF-8DDB-001CFB56B4BA}"/>
              </a:ext>
            </a:extLst>
          </p:cNvPr>
          <p:cNvSpPr txBox="1"/>
          <p:nvPr/>
        </p:nvSpPr>
        <p:spPr>
          <a:xfrm>
            <a:off x="7168688" y="5776488"/>
            <a:ext cx="4725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More transistors = faster core?</a:t>
            </a:r>
            <a:endParaRPr lang="en-US" sz="2800" b="1" dirty="0">
              <a:solidFill>
                <a:srgbClr val="00B05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62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32775" grpId="0" animBg="1"/>
      <p:bldP spid="20489" grpId="0" animBg="1"/>
      <p:bldP spid="32777" grpId="0"/>
      <p:bldP spid="32778" grpId="0"/>
      <p:bldP spid="32779" grpId="0"/>
      <p:bldP spid="32780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/>
      <p:bldP spid="32788" grpId="0" animBg="1"/>
      <p:bldP spid="32789" grpId="0"/>
      <p:bldP spid="32790" grpId="0"/>
      <p:bldP spid="32791" grpId="0" animBg="1"/>
      <p:bldP spid="32792" grpId="0"/>
      <p:bldP spid="32793" grpId="0" animBg="1"/>
      <p:bldP spid="32794" grpId="0" animBg="1"/>
      <p:bldP spid="32795" grpId="0" animBg="1"/>
      <p:bldP spid="32796" grpId="0" animBg="1"/>
      <p:bldP spid="32797" grpId="0"/>
      <p:bldP spid="32798" grpId="0"/>
      <p:bldP spid="32799" grpId="0"/>
      <p:bldP spid="32801" grpId="0"/>
      <p:bldP spid="32802" grpId="0"/>
      <p:bldP spid="32803" grpId="0" animBg="1"/>
      <p:bldP spid="32804" grpId="0"/>
      <p:bldP spid="32805" grpId="0" animBg="1"/>
      <p:bldP spid="32806" grpId="0" animBg="1"/>
      <p:bldP spid="32807" grpId="0" animBg="1"/>
      <p:bldP spid="32808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48154" y="4242133"/>
            <a:ext cx="9098409" cy="22488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308" b="1" dirty="0">
                <a:latin typeface="arial" panose="020B0604020202020204" pitchFamily="34" charset="0"/>
              </a:rPr>
              <a:t>“</a:t>
            </a:r>
            <a:r>
              <a:rPr lang="en-US" sz="2308" dirty="0">
                <a:latin typeface="arial" panose="020B0604020202020204" pitchFamily="34" charset="0"/>
              </a:rPr>
              <a:t>The number of transistors per square inch on integrated circuits had doubled every year since the integrated circuit was invented and this trend would continue for the foreseeable future.</a:t>
            </a:r>
            <a:r>
              <a:rPr lang="en-US" sz="2308" b="1" dirty="0">
                <a:latin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1846" i="1" dirty="0">
                <a:latin typeface="arial" panose="020B0604020202020204" pitchFamily="34" charset="0"/>
              </a:rPr>
              <a:t>	-- Gordon E. Moore, “Cramming More Components onto Integrated Circuits,” 	Electronics, pp. 114–117, April 19, 1965.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(1965)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4" y="1393386"/>
            <a:ext cx="3989213" cy="224155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082975" y="1371878"/>
            <a:ext cx="3972820" cy="2587918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In 1975, he recalibrated it to every two years.</a:t>
            </a:r>
          </a:p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Later, it is recalibrated again to 18 months</a:t>
            </a:r>
            <a:r>
              <a:rPr lang="en-US" sz="2077" b="1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as is widely known as Moore’s Law.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95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Moore’s Law (1965)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6" y="1451936"/>
            <a:ext cx="6532207" cy="5166352"/>
          </a:xfr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1451651" y="1062929"/>
            <a:ext cx="9098409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prstClr val="black"/>
                </a:solidFill>
                <a:latin typeface="arial" panose="020B0604020202020204" pitchFamily="34" charset="0"/>
              </a:rPr>
              <a:t>The law has been preserved over four decades..</a:t>
            </a:r>
            <a:endParaRPr lang="en-US" sz="2308" i="1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395638" indent="-395638" defTabSz="527517"/>
            <a:endParaRPr lang="en-US" sz="2308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2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super mario 8 bit">
            <a:extLst>
              <a:ext uri="{FF2B5EF4-FFF2-40B4-BE49-F238E27FC236}">
                <a16:creationId xmlns:a16="http://schemas.microsoft.com/office/drawing/2014/main" id="{BB7BC50C-6B37-49CC-9D70-FEB9061C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10" y="2672254"/>
            <a:ext cx="2935152" cy="22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371BE44-A53C-4B3E-BBDF-C6EB14695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54" y="4610286"/>
            <a:ext cx="2260147" cy="1483995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92" dirty="0"/>
              <a:t>What Does It Enable?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0B59C-29A7-4D11-A181-E052F4D38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154" y="1161553"/>
            <a:ext cx="9495692" cy="496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8" b="1" dirty="0"/>
              <a:t>Applications that were impossible to run on the computers before</a:t>
            </a:r>
          </a:p>
          <a:p>
            <a:pPr lvl="1"/>
            <a:r>
              <a:rPr lang="en-US" sz="2308" dirty="0"/>
              <a:t>3D games, Augmented reality, Virtual reality, Deep learning…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222" name="Picture 6" descr="Image result for super mario odyssey">
            <a:extLst>
              <a:ext uri="{FF2B5EF4-FFF2-40B4-BE49-F238E27FC236}">
                <a16:creationId xmlns:a16="http://schemas.microsoft.com/office/drawing/2014/main" id="{7D217DF2-9506-4FF4-8E5C-0AFD076F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1" y="2902631"/>
            <a:ext cx="3503978" cy="19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ake&#10;&#10;Description automatically generated">
            <a:extLst>
              <a:ext uri="{FF2B5EF4-FFF2-40B4-BE49-F238E27FC236}">
                <a16:creationId xmlns:a16="http://schemas.microsoft.com/office/drawing/2014/main" id="{770AE9B7-66F2-4E51-A340-A4DAE595D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93" y="2099587"/>
            <a:ext cx="2281937" cy="1218923"/>
          </a:xfrm>
          <a:prstGeom prst="rect">
            <a:avLst/>
          </a:prstGeom>
        </p:spPr>
      </p:pic>
      <p:pic>
        <p:nvPicPr>
          <p:cNvPr id="11" name="Picture 10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F682C1D2-61FC-493E-A65E-0E9C6C876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64" y="4497637"/>
            <a:ext cx="2744683" cy="1545689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D5372DE-DD59-40F6-9474-E3FA2C2C7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444" y="2304482"/>
            <a:ext cx="2028171" cy="11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(1965)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1546794" y="1146411"/>
            <a:ext cx="9098409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prstClr val="black"/>
                </a:solidFill>
                <a:latin typeface="arial" panose="020B0604020202020204" pitchFamily="34" charset="0"/>
              </a:rPr>
              <a:t>Will it last forever? </a:t>
            </a:r>
            <a:endParaRPr lang="en-US" sz="2308" i="1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395638" indent="-395638" defTabSz="527517"/>
            <a:endParaRPr lang="en-US" sz="2308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8C86BC2-4AC7-41D9-8CA6-7EB159D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83" y="1713442"/>
            <a:ext cx="4669483" cy="4070691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858A5BD-F2E5-4A62-8BC0-4DD08D2BD545}"/>
              </a:ext>
            </a:extLst>
          </p:cNvPr>
          <p:cNvSpPr txBox="1">
            <a:spLocks/>
          </p:cNvSpPr>
          <p:nvPr/>
        </p:nvSpPr>
        <p:spPr>
          <a:xfrm>
            <a:off x="8425777" y="3447085"/>
            <a:ext cx="2219427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srgbClr val="FF0000"/>
                </a:solidFill>
                <a:latin typeface="arial" panose="020B0604020202020204" pitchFamily="34" charset="0"/>
              </a:rPr>
              <a:t>Dead?</a:t>
            </a:r>
            <a:endParaRPr lang="en-US" sz="2308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Current Trend of Computer Systems</a:t>
            </a:r>
            <a:endParaRPr lang="en-US" sz="4154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43329" y="1247278"/>
            <a:ext cx="8678008" cy="4511683"/>
          </a:xfrm>
        </p:spPr>
        <p:txBody>
          <a:bodyPr>
            <a:norm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Multi- or Many-core Processors</a:t>
            </a:r>
          </a:p>
          <a:p>
            <a:pPr marL="527517" lvl="1" indent="0">
              <a:buNone/>
            </a:pPr>
            <a:r>
              <a:rPr lang="en-US" sz="1800" dirty="0"/>
              <a:t>- Embedding multiple cores in one CPU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Complex microarchitecture</a:t>
            </a:r>
          </a:p>
          <a:p>
            <a:pPr marL="527517" lvl="1" indent="0">
              <a:buNone/>
            </a:pPr>
            <a:r>
              <a:rPr lang="en-US" sz="1800" dirty="0"/>
              <a:t>- Out-of-order execution, branch predictor, memory prefetcher, etc..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Accelerators</a:t>
            </a:r>
          </a:p>
          <a:p>
            <a:pPr marL="527517" lvl="1" indent="0">
              <a:buNone/>
            </a:pPr>
            <a:r>
              <a:rPr lang="en-US" sz="1800" dirty="0"/>
              <a:t>- GPUs, FPGAs, etc..</a:t>
            </a:r>
          </a:p>
          <a:p>
            <a:pPr marL="527517" lvl="1" indent="0">
              <a:buNone/>
            </a:pPr>
            <a:r>
              <a:rPr lang="en-US" sz="1800" dirty="0"/>
              <a:t>- Application specific designs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Novel architectures</a:t>
            </a:r>
          </a:p>
          <a:p>
            <a:pPr marL="527517" lvl="1" indent="0">
              <a:buNone/>
            </a:pPr>
            <a:r>
              <a:rPr lang="en-US" sz="1800" dirty="0"/>
              <a:t>- Dark silicon, 3D-stacking, </a:t>
            </a:r>
            <a:r>
              <a:rPr lang="en-US" sz="1800" dirty="0">
                <a:solidFill>
                  <a:srgbClr val="202122"/>
                </a:solidFill>
              </a:rPr>
              <a:t>neuromorphic computing, quantum, etc..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194" name="Picture 2" descr="Image result for multicore">
            <a:extLst>
              <a:ext uri="{FF2B5EF4-FFF2-40B4-BE49-F238E27FC236}">
                <a16:creationId xmlns:a16="http://schemas.microsoft.com/office/drawing/2014/main" id="{A7E75A00-B31D-4B43-B659-C552FDD6E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04" y="1099039"/>
            <a:ext cx="2782503" cy="139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volta gpu">
            <a:extLst>
              <a:ext uri="{FF2B5EF4-FFF2-40B4-BE49-F238E27FC236}">
                <a16:creationId xmlns:a16="http://schemas.microsoft.com/office/drawing/2014/main" id="{FB33FB37-67CA-4169-8BB8-5C578BF0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04" y="2972880"/>
            <a:ext cx="3062927" cy="20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FB8E-5985-4CF2-8835-79F1F16D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Metrics: How Do We Evaluate a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0F5-CF46-4085-AED1-9C659F38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438275"/>
            <a:ext cx="10868025" cy="4687889"/>
          </a:xfrm>
        </p:spPr>
        <p:txBody>
          <a:bodyPr>
            <a:normAutofit/>
          </a:bodyPr>
          <a:lstStyle/>
          <a:p>
            <a:r>
              <a:rPr lang="en-US" sz="2308" b="1" dirty="0"/>
              <a:t>Performance (speed)</a:t>
            </a:r>
          </a:p>
          <a:p>
            <a:pPr lvl="1"/>
            <a:r>
              <a:rPr lang="en-US" sz="2308" dirty="0"/>
              <a:t>Response time (Latency):</a:t>
            </a:r>
          </a:p>
          <a:p>
            <a:pPr lvl="2"/>
            <a:r>
              <a:rPr lang="en-US" sz="2308" dirty="0"/>
              <a:t>How long it takes to do a task</a:t>
            </a:r>
          </a:p>
          <a:p>
            <a:pPr lvl="1"/>
            <a:r>
              <a:rPr lang="en-US" sz="2308" dirty="0"/>
              <a:t>Throughput :</a:t>
            </a:r>
          </a:p>
          <a:p>
            <a:pPr lvl="2"/>
            <a:r>
              <a:rPr lang="en-US" sz="2308" dirty="0"/>
              <a:t>Total work done per unit time</a:t>
            </a:r>
          </a:p>
          <a:p>
            <a:pPr lvl="2"/>
            <a:endParaRPr lang="en-US" sz="2308" dirty="0"/>
          </a:p>
          <a:p>
            <a:r>
              <a:rPr lang="en-US" sz="2308" b="1" dirty="0"/>
              <a:t>Power efficiency</a:t>
            </a:r>
          </a:p>
          <a:p>
            <a:pPr lvl="1"/>
            <a:r>
              <a:rPr lang="en-US" sz="2308" dirty="0"/>
              <a:t>How much power it consumes to do a task</a:t>
            </a:r>
          </a:p>
          <a:p>
            <a:pPr lvl="1"/>
            <a:endParaRPr lang="en-US" sz="2308" dirty="0"/>
          </a:p>
          <a:p>
            <a:r>
              <a:rPr lang="en-US" sz="2308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0954-4605-49DA-9464-0C3900F6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39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2903-B754-4D79-B26B-C20FE468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8A029-A932-494B-ABC3-24B366B46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830764"/>
          </a:xfrm>
        </p:spPr>
        <p:txBody>
          <a:bodyPr>
            <a:normAutofit/>
          </a:bodyPr>
          <a:lstStyle/>
          <a:p>
            <a:r>
              <a:rPr lang="en-US" sz="2200" b="1" dirty="0"/>
              <a:t>Algorithm</a:t>
            </a:r>
          </a:p>
          <a:p>
            <a:pPr lvl="1"/>
            <a:r>
              <a:rPr lang="en-US" sz="2200" dirty="0"/>
              <a:t>Determines number of operations executed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Programming language, compiler, architecture</a:t>
            </a:r>
          </a:p>
          <a:p>
            <a:pPr lvl="1"/>
            <a:r>
              <a:rPr lang="en-US" sz="2200" dirty="0"/>
              <a:t>Determine number of machine instructions executed per operation</a:t>
            </a:r>
          </a:p>
          <a:p>
            <a:endParaRPr lang="en-US" sz="2200" dirty="0"/>
          </a:p>
          <a:p>
            <a:r>
              <a:rPr lang="en-US" sz="2200" b="1" dirty="0"/>
              <a:t>Processor and memory system</a:t>
            </a:r>
          </a:p>
          <a:p>
            <a:pPr lvl="1"/>
            <a:r>
              <a:rPr lang="en-US" sz="2200" dirty="0"/>
              <a:t>Determine how fast instructions are executed</a:t>
            </a:r>
          </a:p>
          <a:p>
            <a:endParaRPr lang="en-US" sz="2200" dirty="0"/>
          </a:p>
          <a:p>
            <a:r>
              <a:rPr lang="en-US" sz="2200" b="1" dirty="0"/>
              <a:t>I/O system (including OS)</a:t>
            </a:r>
          </a:p>
          <a:p>
            <a:pPr lvl="1"/>
            <a:r>
              <a:rPr lang="en-US" sz="2200" dirty="0"/>
              <a:t>Determines how fast I/O operations are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8A51A-C1CD-440B-A375-EFB17139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70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Relative Performance</a:t>
            </a:r>
            <a:endParaRPr lang="en-AU" altLang="en-US"/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200" b="1" dirty="0"/>
              <a:t>Define Performance = 1/Execution Time</a:t>
            </a:r>
          </a:p>
          <a:p>
            <a:pPr eaLnBrk="1" hangingPunct="1"/>
            <a:endParaRPr lang="en-US" altLang="en-US" sz="2200" b="1" dirty="0"/>
          </a:p>
          <a:p>
            <a:pPr eaLnBrk="1" hangingPunct="1"/>
            <a:r>
              <a:rPr lang="en-US" altLang="en-US" sz="2200" b="1" dirty="0"/>
              <a:t>“X is </a:t>
            </a:r>
            <a:r>
              <a:rPr lang="en-US" altLang="en-US" sz="22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200" b="1" dirty="0"/>
              <a:t> times faster than Y”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805114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4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5"/>
          <p:cNvSpPr>
            <a:spLocks noChangeArrowheads="1"/>
          </p:cNvSpPr>
          <p:nvPr/>
        </p:nvSpPr>
        <p:spPr bwMode="auto">
          <a:xfrm>
            <a:off x="727834" y="3643302"/>
            <a:ext cx="10854566" cy="24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r>
              <a:rPr lang="en-US" altLang="en-US" sz="2200" b="1" dirty="0">
                <a:solidFill>
                  <a:prstClr val="black"/>
                </a:solidFill>
              </a:rPr>
              <a:t>Example:</a:t>
            </a:r>
            <a:r>
              <a:rPr lang="en-US" altLang="en-US" sz="2200" dirty="0">
                <a:solidFill>
                  <a:prstClr val="black"/>
                </a:solidFill>
              </a:rPr>
              <a:t> time taken to run a program -- 10s on a computer A, 15s on computer B</a:t>
            </a:r>
            <a:endParaRPr lang="en-US" altLang="en-US" sz="2200" dirty="0">
              <a:solidFill>
                <a:srgbClr val="0070C0"/>
              </a:solidFill>
            </a:endParaRPr>
          </a:p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endParaRPr lang="en-US" altLang="en-US" sz="2200" dirty="0">
              <a:solidFill>
                <a:srgbClr val="0070C0"/>
              </a:solidFill>
            </a:endParaRPr>
          </a:p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r>
              <a:rPr lang="en-US" altLang="en-US" sz="2200" dirty="0">
                <a:solidFill>
                  <a:srgbClr val="0070C0"/>
                </a:solidFill>
              </a:rPr>
              <a:t>Execution </a:t>
            </a:r>
            <a:r>
              <a:rPr lang="en-US" altLang="en-US" sz="2200" dirty="0" err="1">
                <a:solidFill>
                  <a:srgbClr val="0070C0"/>
                </a:solidFill>
              </a:rPr>
              <a:t>Time</a:t>
            </a:r>
            <a:r>
              <a:rPr lang="en-US" altLang="en-US" sz="2200" baseline="-25000" dirty="0" err="1">
                <a:solidFill>
                  <a:srgbClr val="0070C0"/>
                </a:solidFill>
              </a:rPr>
              <a:t>B</a:t>
            </a:r>
            <a:r>
              <a:rPr lang="en-US" altLang="en-US" sz="2200" dirty="0">
                <a:solidFill>
                  <a:srgbClr val="0070C0"/>
                </a:solidFill>
              </a:rPr>
              <a:t> / Execution </a:t>
            </a:r>
            <a:r>
              <a:rPr lang="en-US" altLang="en-US" sz="2200" dirty="0" err="1">
                <a:solidFill>
                  <a:srgbClr val="0070C0"/>
                </a:solidFill>
              </a:rPr>
              <a:t>Time</a:t>
            </a:r>
            <a:r>
              <a:rPr lang="en-US" altLang="en-US" sz="2200" baseline="-25000" dirty="0" err="1">
                <a:solidFill>
                  <a:srgbClr val="0070C0"/>
                </a:solidFill>
              </a:rPr>
              <a:t>A</a:t>
            </a:r>
            <a:r>
              <a:rPr lang="en-US" altLang="en-US" sz="2200" baseline="-25000" dirty="0">
                <a:solidFill>
                  <a:srgbClr val="0070C0"/>
                </a:solidFill>
              </a:rPr>
              <a:t> </a:t>
            </a:r>
            <a:r>
              <a:rPr lang="en-US" altLang="en-US" sz="2200" dirty="0">
                <a:solidFill>
                  <a:srgbClr val="0070C0"/>
                </a:solidFill>
              </a:rPr>
              <a:t>= 15s / 10s = 1.5</a:t>
            </a:r>
          </a:p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endParaRPr lang="en-US" altLang="en-US" sz="2200" dirty="0">
              <a:solidFill>
                <a:srgbClr val="0070C0"/>
              </a:solidFill>
            </a:endParaRPr>
          </a:p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r>
              <a:rPr lang="en-US" altLang="en-US" sz="2200" dirty="0">
                <a:solidFill>
                  <a:srgbClr val="0070C0"/>
                </a:solidFill>
              </a:rPr>
              <a:t>A is 1.5 times faster than B.</a:t>
            </a:r>
            <a:endParaRPr lang="en-AU" altLang="en-US" sz="22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2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>
          <a:xfrm>
            <a:off x="509666" y="62468"/>
            <a:ext cx="11172668" cy="693322"/>
          </a:xfrm>
        </p:spPr>
        <p:txBody>
          <a:bodyPr/>
          <a:lstStyle/>
          <a:p>
            <a:pPr eaLnBrk="1" hangingPunct="1"/>
            <a:r>
              <a:rPr lang="en-US" altLang="en-US" dirty="0"/>
              <a:t>About Prerequisite – What to Submit?</a:t>
            </a:r>
            <a:endParaRPr lang="en-AU" altLang="en-US" dirty="0"/>
          </a:p>
        </p:txBody>
      </p:sp>
      <p:sp>
        <p:nvSpPr>
          <p:cNvPr id="28676" name="Rectangle 9"/>
          <p:cNvSpPr>
            <a:spLocks noGrp="1" noChangeArrowheads="1"/>
          </p:cNvSpPr>
          <p:nvPr>
            <p:ph idx="1"/>
          </p:nvPr>
        </p:nvSpPr>
        <p:spPr>
          <a:xfrm>
            <a:off x="946446" y="1375855"/>
            <a:ext cx="9831482" cy="49646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If you have 180D in your admission letter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You then need to </a:t>
            </a:r>
            <a:r>
              <a:rPr lang="en-US" altLang="en-US" sz="2400" dirty="0">
                <a:solidFill>
                  <a:srgbClr val="FF0000"/>
                </a:solidFill>
              </a:rPr>
              <a:t>submit your transcript with 180D highlighted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You cannot take this course before finishing 180D</a:t>
            </a:r>
          </a:p>
          <a:p>
            <a:pPr lvl="1" eaLnBrk="1" hangingPunct="1">
              <a:lnSpc>
                <a:spcPct val="90000"/>
              </a:lnSpc>
            </a:pPr>
            <a:endParaRPr lang="en-AU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b="1" dirty="0"/>
              <a:t>If you do not have 180D in your admission letter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You then need to </a:t>
            </a:r>
            <a:r>
              <a:rPr lang="en-US" altLang="en-US" sz="2400" dirty="0">
                <a:solidFill>
                  <a:srgbClr val="FF0000"/>
                </a:solidFill>
              </a:rPr>
              <a:t>submit your admission letter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1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Measuring Execution Time</a:t>
            </a:r>
            <a:endParaRPr lang="en-AU" alt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1348154" y="1161553"/>
            <a:ext cx="9372600" cy="49646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Elapsed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Total response time, including all aspects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46" dirty="0"/>
              <a:t>Processing, I/O, OS overhead, idle time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46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Determines system performance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77" dirty="0"/>
          </a:p>
          <a:p>
            <a:pPr lvl="1" eaLnBrk="1" hangingPunct="1">
              <a:lnSpc>
                <a:spcPct val="90000"/>
              </a:lnSpc>
            </a:pPr>
            <a:endParaRPr lang="en-US" altLang="en-US" sz="2077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Time spent processing a given job on CPU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46" dirty="0"/>
              <a:t>Discounts I/O time, other jobs’ shares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46" dirty="0"/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Estimating CPU time is relatively easy based on the number of lines of code and processing speed of the CPU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18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Conclusion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7982-4A4F-4366-9745-E424D9738D0F}"/>
              </a:ext>
            </a:extLst>
          </p:cNvPr>
          <p:cNvSpPr txBox="1"/>
          <p:nvPr/>
        </p:nvSpPr>
        <p:spPr>
          <a:xfrm>
            <a:off x="609601" y="1303731"/>
            <a:ext cx="11175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chemeClr val="accent1"/>
                </a:solidFill>
                <a:latin typeface="Calibri"/>
              </a:rPr>
              <a:t>Why do we need multi-core processors to keep the Moore’s Law alive?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F778-3A33-49AE-8833-D0B63A06B05D}"/>
              </a:ext>
            </a:extLst>
          </p:cNvPr>
          <p:cNvSpPr txBox="1"/>
          <p:nvPr/>
        </p:nvSpPr>
        <p:spPr>
          <a:xfrm>
            <a:off x="609601" y="3121572"/>
            <a:ext cx="8952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chemeClr val="accent1"/>
                </a:solidFill>
                <a:latin typeface="Calibri"/>
              </a:rPr>
              <a:t>How do we evaluate a system?</a:t>
            </a:r>
            <a:endParaRPr lang="en-US" sz="2800" b="1" dirty="0">
              <a:solidFill>
                <a:schemeClr val="accent1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34923-E6B6-4074-9787-8060EDCC7729}"/>
              </a:ext>
            </a:extLst>
          </p:cNvPr>
          <p:cNvSpPr txBox="1"/>
          <p:nvPr/>
        </p:nvSpPr>
        <p:spPr>
          <a:xfrm>
            <a:off x="1141030" y="2059310"/>
            <a:ext cx="8952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527517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latin typeface="Calibri"/>
              </a:rPr>
              <a:t>Adding transistors no longer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D9804-A5D5-4AD9-908D-3150B0ECCA77}"/>
              </a:ext>
            </a:extLst>
          </p:cNvPr>
          <p:cNvSpPr txBox="1"/>
          <p:nvPr/>
        </p:nvSpPr>
        <p:spPr>
          <a:xfrm>
            <a:off x="1314450" y="3774436"/>
            <a:ext cx="61436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sym typeface="Wingdings" panose="05000000000000000000" pitchFamily="2" charset="2"/>
              </a:rPr>
              <a:t>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Power 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699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Conclusion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7982-4A4F-4366-9745-E424D9738D0F}"/>
              </a:ext>
            </a:extLst>
          </p:cNvPr>
          <p:cNvSpPr txBox="1"/>
          <p:nvPr/>
        </p:nvSpPr>
        <p:spPr>
          <a:xfrm>
            <a:off x="609601" y="1303731"/>
            <a:ext cx="11175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chemeClr val="accent1"/>
                </a:solidFill>
                <a:latin typeface="Calibri"/>
              </a:rPr>
              <a:t>Why do we use CPU time to measure the performance?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34923-E6B6-4074-9787-8060EDCC7729}"/>
              </a:ext>
            </a:extLst>
          </p:cNvPr>
          <p:cNvSpPr txBox="1"/>
          <p:nvPr/>
        </p:nvSpPr>
        <p:spPr>
          <a:xfrm>
            <a:off x="1141030" y="2059310"/>
            <a:ext cx="8952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527517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latin typeface="Calibri"/>
              </a:rPr>
              <a:t>Avoid influences</a:t>
            </a:r>
          </a:p>
        </p:txBody>
      </p:sp>
    </p:spTree>
    <p:extLst>
      <p:ext uri="{BB962C8B-B14F-4D97-AF65-F5344CB8AC3E}">
        <p14:creationId xmlns:p14="http://schemas.microsoft.com/office/powerpoint/2010/main" val="19564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9" y="322384"/>
            <a:ext cx="10550769" cy="6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B7766C9-76F9-4E36-9896-31284424232A}"/>
              </a:ext>
            </a:extLst>
          </p:cNvPr>
          <p:cNvSpPr/>
          <p:nvPr/>
        </p:nvSpPr>
        <p:spPr>
          <a:xfrm>
            <a:off x="2921559" y="1096640"/>
            <a:ext cx="4491990" cy="405565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FB9F4F2-96AF-4679-A484-AF956161FA2E}"/>
              </a:ext>
            </a:extLst>
          </p:cNvPr>
          <p:cNvSpPr/>
          <p:nvPr/>
        </p:nvSpPr>
        <p:spPr>
          <a:xfrm>
            <a:off x="1963615" y="2839750"/>
            <a:ext cx="6846907" cy="3037434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Computers</a:t>
            </a:r>
            <a:endParaRPr lang="en-US" sz="5077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B1E087-210C-4F84-B8F6-D79D30789867}"/>
              </a:ext>
            </a:extLst>
          </p:cNvPr>
          <p:cNvSpPr txBox="1"/>
          <p:nvPr/>
        </p:nvSpPr>
        <p:spPr>
          <a:xfrm>
            <a:off x="1862442" y="1361044"/>
            <a:ext cx="782587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8119E8-8F42-4021-8E57-C2E779B3574A}"/>
              </a:ext>
            </a:extLst>
          </p:cNvPr>
          <p:cNvSpPr txBox="1"/>
          <p:nvPr/>
        </p:nvSpPr>
        <p:spPr>
          <a:xfrm>
            <a:off x="7222630" y="1027374"/>
            <a:ext cx="805029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CS/SE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E47141-B266-492A-ABF7-84D8BC5264E1}"/>
              </a:ext>
            </a:extLst>
          </p:cNvPr>
          <p:cNvSpPr txBox="1"/>
          <p:nvPr/>
        </p:nvSpPr>
        <p:spPr>
          <a:xfrm>
            <a:off x="1159798" y="6031683"/>
            <a:ext cx="1185605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EE/Phys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DA0AF4-576D-4DC1-9DFC-56A7D134F786}"/>
              </a:ext>
            </a:extLst>
          </p:cNvPr>
          <p:cNvGrpSpPr/>
          <p:nvPr/>
        </p:nvGrpSpPr>
        <p:grpSpPr>
          <a:xfrm>
            <a:off x="3353003" y="1310025"/>
            <a:ext cx="3869627" cy="1427504"/>
            <a:chOff x="398463" y="1146175"/>
            <a:chExt cx="2703699" cy="60087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9A10D49-5F8C-4839-9E88-F24F86243920}"/>
                </a:ext>
              </a:extLst>
            </p:cNvPr>
            <p:cNvSpPr/>
            <p:nvPr/>
          </p:nvSpPr>
          <p:spPr>
            <a:xfrm>
              <a:off x="398463" y="1146175"/>
              <a:ext cx="2703699" cy="600879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8649"/>
              <a:endParaRPr lang="en-US" sz="161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8ECA8467-31D8-4506-9500-9DCA6FC7B5D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5192" y="1182947"/>
              <a:ext cx="1639151" cy="1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41" tIns="33817" rIns="84541" bIns="33817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608649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1615" b="1" dirty="0">
                  <a:solidFill>
                    <a:prstClr val="black"/>
                  </a:solidFill>
                  <a:ea typeface="宋体" charset="-122"/>
                </a:rPr>
                <a:t>Software/Applications</a:t>
              </a:r>
            </a:p>
          </p:txBody>
        </p:sp>
      </p:grpSp>
      <p:sp>
        <p:nvSpPr>
          <p:cNvPr id="56" name="Rectangle 5">
            <a:extLst>
              <a:ext uri="{FF2B5EF4-FFF2-40B4-BE49-F238E27FC236}">
                <a16:creationId xmlns:a16="http://schemas.microsoft.com/office/drawing/2014/main" id="{8DFC5453-9BAB-4441-96AD-EDEB3B7C77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21050" y="3160549"/>
            <a:ext cx="1214466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Processor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8BBEBD-5B80-420A-9CA1-AF11BFD4B28C}"/>
              </a:ext>
            </a:extLst>
          </p:cNvPr>
          <p:cNvGrpSpPr/>
          <p:nvPr/>
        </p:nvGrpSpPr>
        <p:grpSpPr>
          <a:xfrm>
            <a:off x="3616962" y="1790205"/>
            <a:ext cx="3395896" cy="703685"/>
            <a:chOff x="6371010" y="1215541"/>
            <a:chExt cx="2214376" cy="126547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AA4A0B4-F6DC-41B3-8BFD-E84D030B10E6}"/>
                </a:ext>
              </a:extLst>
            </p:cNvPr>
            <p:cNvSpPr/>
            <p:nvPr/>
          </p:nvSpPr>
          <p:spPr>
            <a:xfrm>
              <a:off x="6371010" y="1215541"/>
              <a:ext cx="2214376" cy="12654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8649"/>
              <a:endParaRPr lang="en-US" sz="161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E8014AD3-BCCE-41DD-968B-16605C28D7D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440466" y="1347945"/>
              <a:ext cx="1267407" cy="549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41" tIns="33817" rIns="84541" bIns="33817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608649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1615" b="1" dirty="0">
                  <a:solidFill>
                    <a:prstClr val="black"/>
                  </a:solidFill>
                  <a:ea typeface="宋体" charset="-122"/>
                </a:rPr>
                <a:t>Operating System</a:t>
              </a:r>
            </a:p>
          </p:txBody>
        </p:sp>
      </p:grpSp>
      <p:sp>
        <p:nvSpPr>
          <p:cNvPr id="60" name="Rectangle 18">
            <a:extLst>
              <a:ext uri="{FF2B5EF4-FFF2-40B4-BE49-F238E27FC236}">
                <a16:creationId xmlns:a16="http://schemas.microsoft.com/office/drawing/2014/main" id="{0522ADFB-171C-441E-8F90-563F99FE40A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8007" y="5382640"/>
            <a:ext cx="1852869" cy="3833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Digital Design</a:t>
            </a:r>
          </a:p>
        </p:txBody>
      </p:sp>
      <p:sp>
        <p:nvSpPr>
          <p:cNvPr id="61" name="Rectangle 20">
            <a:extLst>
              <a:ext uri="{FF2B5EF4-FFF2-40B4-BE49-F238E27FC236}">
                <a16:creationId xmlns:a16="http://schemas.microsoft.com/office/drawing/2014/main" id="{F458B682-8999-48A4-A900-93058DA8622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82255" y="5374623"/>
            <a:ext cx="1852869" cy="3833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Circuit Design</a:t>
            </a:r>
          </a:p>
        </p:txBody>
      </p:sp>
      <p:sp>
        <p:nvSpPr>
          <p:cNvPr id="62" name="Rectangle 22" descr="50%">
            <a:extLst>
              <a:ext uri="{FF2B5EF4-FFF2-40B4-BE49-F238E27FC236}">
                <a16:creationId xmlns:a16="http://schemas.microsoft.com/office/drawing/2014/main" id="{4AB2A136-DF59-49BD-B475-C2BD6583CD9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04616" y="2960957"/>
            <a:ext cx="3631785" cy="12045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spcBef>
                <a:spcPct val="0"/>
              </a:spcBef>
              <a:buClrTx/>
              <a:buSzTx/>
              <a:buNone/>
            </a:pPr>
            <a:endParaRPr lang="en-US" altLang="en-US" sz="1615" dirty="0">
              <a:solidFill>
                <a:srgbClr val="4F81BD"/>
              </a:solidFill>
            </a:endParaRPr>
          </a:p>
        </p:txBody>
      </p:sp>
      <p:sp>
        <p:nvSpPr>
          <p:cNvPr id="63" name="Rectangle 23">
            <a:extLst>
              <a:ext uri="{FF2B5EF4-FFF2-40B4-BE49-F238E27FC236}">
                <a16:creationId xmlns:a16="http://schemas.microsoft.com/office/drawing/2014/main" id="{18DB71BE-CC4F-4789-B3EF-60B08F0B963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23245" y="2907724"/>
            <a:ext cx="850087" cy="2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srgbClr val="4F81BD"/>
                </a:solidFill>
                <a:ea typeface="宋体" charset="-122"/>
              </a:rPr>
              <a:t>ISA</a:t>
            </a: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BF76E81A-9AD0-4ED5-868C-0CF49AFC2B5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45817" y="2273376"/>
            <a:ext cx="1184053" cy="30560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Firmware</a:t>
            </a: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id="{48519110-AEE3-4523-8018-21ADAA7F760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48035" y="5388595"/>
            <a:ext cx="2153831" cy="36804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20472" tIns="59178" rIns="120472" bIns="5917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Datapath &amp; Control</a:t>
            </a:r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6D6A1516-35BD-4426-B581-C05A56745E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33374" y="2273132"/>
            <a:ext cx="1156958" cy="30560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Compiler</a:t>
            </a:r>
          </a:p>
        </p:txBody>
      </p:sp>
      <p:sp>
        <p:nvSpPr>
          <p:cNvPr id="67" name="Rectangle 30">
            <a:extLst>
              <a:ext uri="{FF2B5EF4-FFF2-40B4-BE49-F238E27FC236}">
                <a16:creationId xmlns:a16="http://schemas.microsoft.com/office/drawing/2014/main" id="{0191FA83-B365-47AF-AA5E-FDD64C201C5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97410" y="3542488"/>
            <a:ext cx="1469991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Registers</a:t>
            </a:r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6E359E83-0873-4CA4-8E34-96927F8BFD5D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62873" y="3945733"/>
            <a:ext cx="1849368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Cache</a:t>
            </a:r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08697703-65CD-4FDF-8A2F-D1800F330AB6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974448" y="4356385"/>
            <a:ext cx="2426218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Memory</a:t>
            </a:r>
          </a:p>
        </p:txBody>
      </p:sp>
      <p:sp>
        <p:nvSpPr>
          <p:cNvPr id="70" name="Rectangle 30">
            <a:extLst>
              <a:ext uri="{FF2B5EF4-FFF2-40B4-BE49-F238E27FC236}">
                <a16:creationId xmlns:a16="http://schemas.microsoft.com/office/drawing/2014/main" id="{8A4B3B47-A768-4868-A0B6-1BE62516A304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33373" y="4752339"/>
            <a:ext cx="2848883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HDD/SSD</a:t>
            </a:r>
          </a:p>
        </p:txBody>
      </p:sp>
      <p:sp>
        <p:nvSpPr>
          <p:cNvPr id="71" name="Rectangle 23">
            <a:extLst>
              <a:ext uri="{FF2B5EF4-FFF2-40B4-BE49-F238E27FC236}">
                <a16:creationId xmlns:a16="http://schemas.microsoft.com/office/drawing/2014/main" id="{C722839E-325E-4C93-B882-29091B3B5F4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39041" y="2572352"/>
            <a:ext cx="1536111" cy="2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srgbClr val="9BBB59"/>
                </a:solidFill>
                <a:ea typeface="宋体" charset="-122"/>
              </a:rPr>
              <a:t>CMPE200</a:t>
            </a:r>
          </a:p>
        </p:txBody>
      </p:sp>
      <p:sp>
        <p:nvSpPr>
          <p:cNvPr id="73" name="Rectangle 20">
            <a:extLst>
              <a:ext uri="{FF2B5EF4-FFF2-40B4-BE49-F238E27FC236}">
                <a16:creationId xmlns:a16="http://schemas.microsoft.com/office/drawing/2014/main" id="{A479B49B-A404-48FC-8273-1FFB50748674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46804" y="6069368"/>
            <a:ext cx="6088320" cy="3168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buClr>
                <a:srgbClr val="4F81BD"/>
              </a:buClr>
              <a:buNone/>
            </a:pPr>
            <a:r>
              <a:rPr lang="en-US" sz="1615" dirty="0">
                <a:solidFill>
                  <a:prstClr val="white"/>
                </a:solidFill>
              </a:rPr>
              <a:t>Semiconductor physics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AF7DF12-616C-4D3D-8B40-2483EEFC6565}"/>
              </a:ext>
            </a:extLst>
          </p:cNvPr>
          <p:cNvSpPr/>
          <p:nvPr/>
        </p:nvSpPr>
        <p:spPr>
          <a:xfrm>
            <a:off x="1348154" y="1719647"/>
            <a:ext cx="7922288" cy="4259122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25285F8-3E79-40BF-A4EF-D61637C12B63}"/>
              </a:ext>
            </a:extLst>
          </p:cNvPr>
          <p:cNvSpPr/>
          <p:nvPr/>
        </p:nvSpPr>
        <p:spPr>
          <a:xfrm>
            <a:off x="2157046" y="5269376"/>
            <a:ext cx="6435969" cy="12060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0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52" grpId="0" animBg="1"/>
      <p:bldP spid="27" grpId="0"/>
      <p:bldP spid="29" grpId="0"/>
      <p:bldP spid="31" grpId="0"/>
      <p:bldP spid="56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3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Software’s Point of View</a:t>
            </a:r>
            <a:endParaRPr lang="en-AU" altLang="en-US" dirty="0"/>
          </a:p>
        </p:txBody>
      </p:sp>
      <p:sp>
        <p:nvSpPr>
          <p:cNvPr id="27652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308" b="1" dirty="0"/>
              <a:t>Application software</a:t>
            </a:r>
          </a:p>
          <a:p>
            <a:pPr lvl="1" eaLnBrk="1" hangingPunct="1"/>
            <a:r>
              <a:rPr lang="en-US" altLang="en-US" sz="2077" dirty="0"/>
              <a:t>Written in high-level language</a:t>
            </a:r>
          </a:p>
          <a:p>
            <a:pPr eaLnBrk="1" hangingPunct="1"/>
            <a:endParaRPr lang="en-US" altLang="en-US" sz="2308" dirty="0"/>
          </a:p>
          <a:p>
            <a:pPr eaLnBrk="1" hangingPunct="1"/>
            <a:r>
              <a:rPr lang="en-US" altLang="en-US" sz="2308" b="1" dirty="0"/>
              <a:t>System software</a:t>
            </a:r>
          </a:p>
          <a:p>
            <a:pPr lvl="1" eaLnBrk="1" hangingPunct="1"/>
            <a:r>
              <a:rPr lang="en-US" altLang="en-US" sz="2077" b="1" dirty="0"/>
              <a:t>Compiler:</a:t>
            </a:r>
            <a:r>
              <a:rPr lang="en-US" altLang="en-US" sz="2077" dirty="0"/>
              <a:t> translates HLL code to machine code</a:t>
            </a:r>
          </a:p>
          <a:p>
            <a:pPr lvl="1" eaLnBrk="1" hangingPunct="1"/>
            <a:r>
              <a:rPr lang="en-US" altLang="en-US" sz="2077" b="1" dirty="0"/>
              <a:t>Operating System: </a:t>
            </a:r>
            <a:r>
              <a:rPr lang="en-US" altLang="en-US" sz="2077" dirty="0"/>
              <a:t>service code</a:t>
            </a:r>
          </a:p>
          <a:p>
            <a:pPr lvl="2" eaLnBrk="1" hangingPunct="1"/>
            <a:r>
              <a:rPr lang="en-US" altLang="en-US" sz="1846" dirty="0"/>
              <a:t>Handling input/output</a:t>
            </a:r>
          </a:p>
          <a:p>
            <a:pPr lvl="2" eaLnBrk="1" hangingPunct="1"/>
            <a:r>
              <a:rPr lang="en-US" altLang="en-US" sz="1846" dirty="0"/>
              <a:t>Managing memory and storage</a:t>
            </a:r>
          </a:p>
          <a:p>
            <a:pPr lvl="2" eaLnBrk="1" hangingPunct="1"/>
            <a:r>
              <a:rPr lang="en-US" altLang="en-US" sz="1846" dirty="0"/>
              <a:t>Scheduling tasks &amp; sharing resources</a:t>
            </a:r>
          </a:p>
          <a:p>
            <a:pPr eaLnBrk="1" hangingPunct="1"/>
            <a:endParaRPr lang="en-US" altLang="en-US" sz="2308" dirty="0"/>
          </a:p>
          <a:p>
            <a:pPr eaLnBrk="1" hangingPunct="1"/>
            <a:r>
              <a:rPr lang="en-US" altLang="en-US" sz="2308" b="1" dirty="0"/>
              <a:t>Hardware</a:t>
            </a:r>
          </a:p>
          <a:p>
            <a:pPr lvl="1" eaLnBrk="1" hangingPunct="1"/>
            <a:r>
              <a:rPr lang="en-US" altLang="en-US" sz="2077" dirty="0"/>
              <a:t>Processor, memory, I/O controllers, …</a:t>
            </a:r>
            <a:endParaRPr lang="en-AU" altLang="en-US" sz="2077" dirty="0"/>
          </a:p>
        </p:txBody>
      </p:sp>
      <p:pic>
        <p:nvPicPr>
          <p:cNvPr id="27654" name="Picture 11" descr="f01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825" y="3279531"/>
            <a:ext cx="2659020" cy="265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5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Codes’ Point of View</a:t>
            </a:r>
            <a:endParaRPr lang="en-AU" altLang="en-US" dirty="0"/>
          </a:p>
        </p:txBody>
      </p:sp>
      <p:sp>
        <p:nvSpPr>
          <p:cNvPr id="28676" name="Rectangle 9"/>
          <p:cNvSpPr>
            <a:spLocks noGrp="1" noChangeArrowheads="1"/>
          </p:cNvSpPr>
          <p:nvPr>
            <p:ph idx="1"/>
          </p:nvPr>
        </p:nvSpPr>
        <p:spPr>
          <a:xfrm>
            <a:off x="1216269" y="1244117"/>
            <a:ext cx="6471138" cy="49646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Abstraction Level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Provides for productivity and portability </a:t>
            </a:r>
          </a:p>
          <a:p>
            <a:pPr lvl="1" eaLnBrk="1" hangingPunct="1">
              <a:lnSpc>
                <a:spcPct val="90000"/>
              </a:lnSpc>
            </a:pPr>
            <a:endParaRPr lang="en-AU" altLang="en-US" sz="2308" dirty="0"/>
          </a:p>
          <a:p>
            <a:pPr lvl="1" eaLnBrk="1" hangingPunct="1">
              <a:lnSpc>
                <a:spcPct val="90000"/>
              </a:lnSpc>
            </a:pPr>
            <a:endParaRPr lang="en-AU" altLang="en-US" sz="2308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Textual representation of instructions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308" dirty="0"/>
          </a:p>
          <a:p>
            <a:pPr lvl="1" eaLnBrk="1" hangingPunct="1">
              <a:lnSpc>
                <a:spcPct val="90000"/>
              </a:lnSpc>
            </a:pPr>
            <a:endParaRPr lang="en-US" altLang="en-US" sz="2308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Encoded instructions and data</a:t>
            </a:r>
          </a:p>
        </p:txBody>
      </p:sp>
      <p:pic>
        <p:nvPicPr>
          <p:cNvPr id="28677" name="Picture 10" descr="f01-0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871" y="1224212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31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Hardware’s Point of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AA52A-2538-4A9A-8C56-DAB9A79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7" y="1567141"/>
            <a:ext cx="8311842" cy="4710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A3A03-39F0-4F9D-A336-679A4B5B8CED}"/>
              </a:ext>
            </a:extLst>
          </p:cNvPr>
          <p:cNvSpPr txBox="1"/>
          <p:nvPr/>
        </p:nvSpPr>
        <p:spPr>
          <a:xfrm>
            <a:off x="1348154" y="1092073"/>
            <a:ext cx="5328138" cy="41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077" b="1" dirty="0">
                <a:solidFill>
                  <a:prstClr val="black"/>
                </a:solidFill>
                <a:latin typeface="Calibri"/>
              </a:rPr>
              <a:t>Computer Organization:</a:t>
            </a:r>
            <a:endParaRPr lang="en-US" sz="2077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824E3-636F-4528-98DB-724FE49EBB78}"/>
              </a:ext>
            </a:extLst>
          </p:cNvPr>
          <p:cNvSpPr txBox="1"/>
          <p:nvPr/>
        </p:nvSpPr>
        <p:spPr>
          <a:xfrm>
            <a:off x="7083048" y="1502441"/>
            <a:ext cx="2144079" cy="41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077" b="1" dirty="0">
                <a:solidFill>
                  <a:srgbClr val="FF0000"/>
                </a:solidFill>
                <a:latin typeface="Calibri"/>
              </a:rPr>
              <a:t>Nowadays DRAM</a:t>
            </a:r>
            <a:endParaRPr lang="en-US" sz="2077" b="1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1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Your Thoughts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7982-4A4F-4366-9745-E424D9738D0F}"/>
              </a:ext>
            </a:extLst>
          </p:cNvPr>
          <p:cNvSpPr txBox="1"/>
          <p:nvPr/>
        </p:nvSpPr>
        <p:spPr>
          <a:xfrm>
            <a:off x="858116" y="1563970"/>
            <a:ext cx="9460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latin typeface="Calibri"/>
              </a:rPr>
              <a:t>Try to conclude with as few words as possible: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F778-3A33-49AE-8833-D0B63A06B05D}"/>
              </a:ext>
            </a:extLst>
          </p:cNvPr>
          <p:cNvSpPr txBox="1"/>
          <p:nvPr/>
        </p:nvSpPr>
        <p:spPr>
          <a:xfrm>
            <a:off x="2173180" y="2611217"/>
            <a:ext cx="8952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Computer Organization vs. Computer Architecture</a:t>
            </a:r>
          </a:p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 </a:t>
            </a:r>
          </a:p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	– What is the key difference?</a:t>
            </a:r>
            <a:endParaRPr lang="en-US" sz="2800" b="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985C7-27C0-485F-836F-74AD7BC11665}"/>
              </a:ext>
            </a:extLst>
          </p:cNvPr>
          <p:cNvSpPr txBox="1"/>
          <p:nvPr/>
        </p:nvSpPr>
        <p:spPr>
          <a:xfrm>
            <a:off x="3016635" y="4258629"/>
            <a:ext cx="4172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AU" altLang="en-US" sz="2800" b="1" dirty="0">
                <a:solidFill>
                  <a:srgbClr val="0070C0"/>
                </a:solidFill>
              </a:rPr>
              <a:t>Connection vs. interface</a:t>
            </a:r>
          </a:p>
        </p:txBody>
      </p:sp>
    </p:spTree>
    <p:extLst>
      <p:ext uri="{BB962C8B-B14F-4D97-AF65-F5344CB8AC3E}">
        <p14:creationId xmlns:p14="http://schemas.microsoft.com/office/powerpoint/2010/main" val="10148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2" y="1019385"/>
            <a:ext cx="3419963" cy="2615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59" y="2091525"/>
            <a:ext cx="7046868" cy="442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681" y="6494194"/>
            <a:ext cx="559204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http://www.techinsights.com/teardown.com/apple-iphone-6/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8181900" y="4282094"/>
            <a:ext cx="375946" cy="6427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415" y="3855942"/>
            <a:ext cx="123995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>
                <a:solidFill>
                  <a:srgbClr val="FF0000"/>
                </a:solidFill>
                <a:latin typeface="Calibri"/>
              </a:rPr>
              <a:t>Processor</a:t>
            </a:r>
          </a:p>
        </p:txBody>
      </p:sp>
      <p:sp>
        <p:nvSpPr>
          <p:cNvPr id="9" name="Down Arrow 8"/>
          <p:cNvSpPr/>
          <p:nvPr/>
        </p:nvSpPr>
        <p:spPr>
          <a:xfrm rot="16626876">
            <a:off x="4839784" y="5673596"/>
            <a:ext cx="375946" cy="91371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895" y="5748427"/>
            <a:ext cx="171681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Main memory</a:t>
            </a:r>
          </a:p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(SDRAM)</a:t>
            </a:r>
          </a:p>
        </p:txBody>
      </p:sp>
    </p:spTree>
    <p:extLst>
      <p:ext uri="{BB962C8B-B14F-4D97-AF65-F5344CB8AC3E}">
        <p14:creationId xmlns:p14="http://schemas.microsoft.com/office/powerpoint/2010/main" val="215485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2" y="1019385"/>
            <a:ext cx="3419963" cy="2615070"/>
          </a:xfrm>
        </p:spPr>
      </p:pic>
      <p:sp>
        <p:nvSpPr>
          <p:cNvPr id="6" name="TextBox 5"/>
          <p:cNvSpPr txBox="1"/>
          <p:nvPr/>
        </p:nvSpPr>
        <p:spPr>
          <a:xfrm>
            <a:off x="1168681" y="6494194"/>
            <a:ext cx="559204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http://www.techinsights.com/teardown.com/apple-iphone-6/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35" y="1916266"/>
            <a:ext cx="6890146" cy="442419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8908547">
            <a:off x="7303089" y="4354875"/>
            <a:ext cx="375946" cy="8939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1365" y="3634455"/>
            <a:ext cx="162095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>
                <a:solidFill>
                  <a:srgbClr val="FF0000"/>
                </a:solidFill>
                <a:latin typeface="Calibri"/>
              </a:rPr>
              <a:t>Storage</a:t>
            </a:r>
          </a:p>
          <a:p>
            <a:pPr algn="ctr" defTabSz="527517"/>
            <a:r>
              <a:rPr lang="en-US" sz="2077">
                <a:solidFill>
                  <a:srgbClr val="FF0000"/>
                </a:solidFill>
                <a:latin typeface="Calibri"/>
              </a:rPr>
              <a:t>(NAND Flash)</a:t>
            </a:r>
          </a:p>
        </p:txBody>
      </p:sp>
      <p:sp>
        <p:nvSpPr>
          <p:cNvPr id="10" name="Down Arrow 8">
            <a:extLst>
              <a:ext uri="{FF2B5EF4-FFF2-40B4-BE49-F238E27FC236}">
                <a16:creationId xmlns:a16="http://schemas.microsoft.com/office/drawing/2014/main" id="{E30BA50C-90FF-407F-B147-C95DB05C5685}"/>
              </a:ext>
            </a:extLst>
          </p:cNvPr>
          <p:cNvSpPr/>
          <p:nvPr/>
        </p:nvSpPr>
        <p:spPr>
          <a:xfrm rot="21366092" flipV="1">
            <a:off x="1752469" y="3575228"/>
            <a:ext cx="375946" cy="77658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6DC8A-42A1-401E-BFAB-65CC6FE2A924}"/>
              </a:ext>
            </a:extLst>
          </p:cNvPr>
          <p:cNvSpPr txBox="1"/>
          <p:nvPr/>
        </p:nvSpPr>
        <p:spPr>
          <a:xfrm>
            <a:off x="1185682" y="4306172"/>
            <a:ext cx="235570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Input/output device</a:t>
            </a:r>
          </a:p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(touch screen)</a:t>
            </a:r>
          </a:p>
        </p:txBody>
      </p:sp>
    </p:spTree>
    <p:extLst>
      <p:ext uri="{BB962C8B-B14F-4D97-AF65-F5344CB8AC3E}">
        <p14:creationId xmlns:p14="http://schemas.microsoft.com/office/powerpoint/2010/main" val="161311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1073</Words>
  <Application>Microsoft Office PowerPoint</Application>
  <PresentationFormat>Widescreen</PresentationFormat>
  <Paragraphs>262</Paragraphs>
  <Slides>23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SJSU Spartan Regular</vt:lpstr>
      <vt:lpstr>Arial</vt:lpstr>
      <vt:lpstr>Arial</vt:lpstr>
      <vt:lpstr>Calibri</vt:lpstr>
      <vt:lpstr>Calibri Light</vt:lpstr>
      <vt:lpstr>Tahoma</vt:lpstr>
      <vt:lpstr>Times</vt:lpstr>
      <vt:lpstr>Times New Roman</vt:lpstr>
      <vt:lpstr>Wingdings</vt:lpstr>
      <vt:lpstr>Office Theme</vt:lpstr>
      <vt:lpstr>1_Office Theme</vt:lpstr>
      <vt:lpstr>Equation</vt:lpstr>
      <vt:lpstr>Lecture 1.  Computer Architecture &amp; Design Overview (1)</vt:lpstr>
      <vt:lpstr>About Prerequisite – What to Submit?</vt:lpstr>
      <vt:lpstr>Abstraction of Computers</vt:lpstr>
      <vt:lpstr>The Software’s Point of View</vt:lpstr>
      <vt:lpstr>The Codes’ Point of View</vt:lpstr>
      <vt:lpstr>Hardware’s Point of View</vt:lpstr>
      <vt:lpstr>Your Thoughts</vt:lpstr>
      <vt:lpstr>Hardware Examples</vt:lpstr>
      <vt:lpstr>Hardware Examples</vt:lpstr>
      <vt:lpstr>Hardware Examples</vt:lpstr>
      <vt:lpstr>Electronic Components’ Point of view</vt:lpstr>
      <vt:lpstr>Moore’s Law (1965)</vt:lpstr>
      <vt:lpstr>Moore’s Law (1965)</vt:lpstr>
      <vt:lpstr>What Does It Enable?</vt:lpstr>
      <vt:lpstr>Moore’s Law (1965)</vt:lpstr>
      <vt:lpstr>Current Trend of Computer Systems</vt:lpstr>
      <vt:lpstr>Metrics: How Do We Evaluate a System?</vt:lpstr>
      <vt:lpstr>What Determines Performance?</vt:lpstr>
      <vt:lpstr>Relative Performance</vt:lpstr>
      <vt:lpstr>Measuring Execution Time</vt:lpstr>
      <vt:lpstr>Conclusion Time</vt:lpstr>
      <vt:lpstr>Conclusion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140 Lecture 2 Computer Architecture &amp; Design Overview</dc:title>
  <dc:creator>Haonan Wang</dc:creator>
  <cp:lastModifiedBy>Haonan Wang</cp:lastModifiedBy>
  <cp:revision>549</cp:revision>
  <dcterms:created xsi:type="dcterms:W3CDTF">2020-08-25T06:07:12Z</dcterms:created>
  <dcterms:modified xsi:type="dcterms:W3CDTF">2022-08-25T19:24:55Z</dcterms:modified>
</cp:coreProperties>
</file>